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22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2020/9/5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TCP/IP</a:t>
            </a: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網路層的</a:t>
            </a:r>
            <a:r>
              <a:rPr lang="en-US" altLang="zh-TW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Queue</a:t>
            </a:r>
            <a:endParaRPr lang="zh-TW" altLang="en-US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713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60" y="493484"/>
            <a:ext cx="5181172" cy="624788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5121" name="群組 5120"/>
          <p:cNvGrpSpPr/>
          <p:nvPr/>
        </p:nvGrpSpPr>
        <p:grpSpPr>
          <a:xfrm>
            <a:off x="1225959" y="1737980"/>
            <a:ext cx="5625333" cy="1555401"/>
            <a:chOff x="1394939" y="1737980"/>
            <a:chExt cx="5625333" cy="1555401"/>
          </a:xfrm>
        </p:grpSpPr>
        <p:cxnSp>
          <p:nvCxnSpPr>
            <p:cNvPr id="38" name="直線接點 37"/>
            <p:cNvCxnSpPr/>
            <p:nvPr/>
          </p:nvCxnSpPr>
          <p:spPr>
            <a:xfrm>
              <a:off x="1404811" y="3293381"/>
              <a:ext cx="358877" cy="0"/>
            </a:xfrm>
            <a:prstGeom prst="line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直線接點 263"/>
            <p:cNvCxnSpPr/>
            <p:nvPr/>
          </p:nvCxnSpPr>
          <p:spPr>
            <a:xfrm>
              <a:off x="1394939" y="2115438"/>
              <a:ext cx="5625333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直線接點 264"/>
            <p:cNvCxnSpPr/>
            <p:nvPr/>
          </p:nvCxnSpPr>
          <p:spPr>
            <a:xfrm>
              <a:off x="7020272" y="1737980"/>
              <a:ext cx="0" cy="37745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直線接點 265"/>
            <p:cNvCxnSpPr/>
            <p:nvPr/>
          </p:nvCxnSpPr>
          <p:spPr>
            <a:xfrm>
              <a:off x="1404811" y="2115438"/>
              <a:ext cx="0" cy="1177943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直線接點 267"/>
            <p:cNvCxnSpPr/>
            <p:nvPr/>
          </p:nvCxnSpPr>
          <p:spPr>
            <a:xfrm>
              <a:off x="6732240" y="1737980"/>
              <a:ext cx="286869" cy="0"/>
            </a:xfrm>
            <a:prstGeom prst="line">
              <a:avLst/>
            </a:prstGeom>
            <a:ln w="28575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1" name="群組 270"/>
          <p:cNvGrpSpPr/>
          <p:nvPr/>
        </p:nvGrpSpPr>
        <p:grpSpPr>
          <a:xfrm>
            <a:off x="1188787" y="3287632"/>
            <a:ext cx="5625333" cy="1555401"/>
            <a:chOff x="1394939" y="1737980"/>
            <a:chExt cx="5625333" cy="1555401"/>
          </a:xfrm>
        </p:grpSpPr>
        <p:cxnSp>
          <p:nvCxnSpPr>
            <p:cNvPr id="272" name="直線接點 271"/>
            <p:cNvCxnSpPr/>
            <p:nvPr/>
          </p:nvCxnSpPr>
          <p:spPr>
            <a:xfrm>
              <a:off x="1404811" y="3293381"/>
              <a:ext cx="358877" cy="0"/>
            </a:xfrm>
            <a:prstGeom prst="line">
              <a:avLst/>
            </a:prstGeom>
            <a:ln w="28575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直線接點 272"/>
            <p:cNvCxnSpPr/>
            <p:nvPr/>
          </p:nvCxnSpPr>
          <p:spPr>
            <a:xfrm>
              <a:off x="1394939" y="2115438"/>
              <a:ext cx="5625333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直線接點 273"/>
            <p:cNvCxnSpPr/>
            <p:nvPr/>
          </p:nvCxnSpPr>
          <p:spPr>
            <a:xfrm>
              <a:off x="7020272" y="1737980"/>
              <a:ext cx="0" cy="377458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直線接點 274"/>
            <p:cNvCxnSpPr/>
            <p:nvPr/>
          </p:nvCxnSpPr>
          <p:spPr>
            <a:xfrm>
              <a:off x="1404811" y="2115438"/>
              <a:ext cx="0" cy="117794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線接點 275"/>
            <p:cNvCxnSpPr/>
            <p:nvPr/>
          </p:nvCxnSpPr>
          <p:spPr>
            <a:xfrm>
              <a:off x="6732240" y="1737980"/>
              <a:ext cx="286869" cy="0"/>
            </a:xfrm>
            <a:prstGeom prst="line">
              <a:avLst/>
            </a:prstGeom>
            <a:ln w="28575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7" name="群組 276"/>
          <p:cNvGrpSpPr/>
          <p:nvPr/>
        </p:nvGrpSpPr>
        <p:grpSpPr>
          <a:xfrm>
            <a:off x="1187624" y="4823801"/>
            <a:ext cx="5625333" cy="1664371"/>
            <a:chOff x="1394939" y="1737980"/>
            <a:chExt cx="5625333" cy="1664371"/>
          </a:xfrm>
        </p:grpSpPr>
        <p:cxnSp>
          <p:nvCxnSpPr>
            <p:cNvPr id="278" name="直線接點 277"/>
            <p:cNvCxnSpPr/>
            <p:nvPr/>
          </p:nvCxnSpPr>
          <p:spPr>
            <a:xfrm>
              <a:off x="1396102" y="3402351"/>
              <a:ext cx="358877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線接點 278"/>
            <p:cNvCxnSpPr/>
            <p:nvPr/>
          </p:nvCxnSpPr>
          <p:spPr>
            <a:xfrm>
              <a:off x="1394939" y="2115438"/>
              <a:ext cx="5625333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直線接點 279"/>
            <p:cNvCxnSpPr/>
            <p:nvPr/>
          </p:nvCxnSpPr>
          <p:spPr>
            <a:xfrm>
              <a:off x="7020272" y="1737980"/>
              <a:ext cx="0" cy="377458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直線接點 280"/>
            <p:cNvCxnSpPr/>
            <p:nvPr/>
          </p:nvCxnSpPr>
          <p:spPr>
            <a:xfrm>
              <a:off x="1404811" y="2115438"/>
              <a:ext cx="1163" cy="1273742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直線接點 281"/>
            <p:cNvCxnSpPr/>
            <p:nvPr/>
          </p:nvCxnSpPr>
          <p:spPr>
            <a:xfrm>
              <a:off x="6732240" y="1737980"/>
              <a:ext cx="28686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1" name="雲朵形 300"/>
          <p:cNvSpPr/>
          <p:nvPr/>
        </p:nvSpPr>
        <p:spPr>
          <a:xfrm>
            <a:off x="7020272" y="3933056"/>
            <a:ext cx="2087070" cy="199614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57" name="圖片 2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0688"/>
            <a:ext cx="755736" cy="7594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237312"/>
            <a:ext cx="527203" cy="40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8" name="向右箭號 5127"/>
          <p:cNvSpPr/>
          <p:nvPr/>
        </p:nvSpPr>
        <p:spPr>
          <a:xfrm>
            <a:off x="971600" y="908720"/>
            <a:ext cx="361203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9" name="文字方塊 288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231073" y="1380175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Times New Roman" pitchFamily="18" charset="0"/>
                <a:cs typeface="Times New Roman" pitchFamily="18" charset="0"/>
              </a:rPr>
              <a:t>Client</a:t>
            </a:r>
            <a:endParaRPr lang="zh-TW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1" name="直線接點 290"/>
          <p:cNvCxnSpPr/>
          <p:nvPr/>
        </p:nvCxnSpPr>
        <p:spPr>
          <a:xfrm>
            <a:off x="6660232" y="6488172"/>
            <a:ext cx="721243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直線接點 295"/>
          <p:cNvCxnSpPr/>
          <p:nvPr/>
        </p:nvCxnSpPr>
        <p:spPr>
          <a:xfrm>
            <a:off x="7668344" y="6466292"/>
            <a:ext cx="577227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直線接點 296"/>
          <p:cNvCxnSpPr/>
          <p:nvPr/>
        </p:nvCxnSpPr>
        <p:spPr>
          <a:xfrm>
            <a:off x="8244408" y="5571875"/>
            <a:ext cx="0" cy="737445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8" name="圖片 25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202810"/>
            <a:ext cx="745023" cy="473032"/>
          </a:xfrm>
          <a:prstGeom prst="rect">
            <a:avLst/>
          </a:prstGeom>
        </p:spPr>
      </p:pic>
      <p:sp>
        <p:nvSpPr>
          <p:cNvPr id="304" name="文字方塊 303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7254369" y="3573016"/>
            <a:ext cx="9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Internet</a:t>
            </a:r>
            <a:endParaRPr lang="zh-TW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9" name="圖片 25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229200"/>
            <a:ext cx="745023" cy="473032"/>
          </a:xfrm>
          <a:prstGeom prst="rect">
            <a:avLst/>
          </a:prstGeom>
        </p:spPr>
      </p:pic>
      <p:sp>
        <p:nvSpPr>
          <p:cNvPr id="307" name="文字方塊 306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7129160" y="6577607"/>
            <a:ext cx="68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Times New Roman" pitchFamily="18" charset="0"/>
                <a:cs typeface="Times New Roman" pitchFamily="18" charset="0"/>
              </a:rPr>
              <a:t>Switch</a:t>
            </a:r>
            <a:endParaRPr lang="zh-TW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" name="文字方塊 307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8002874" y="6577607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Times New Roman" pitchFamily="18" charset="0"/>
                <a:cs typeface="Times New Roman" pitchFamily="18" charset="0"/>
              </a:rPr>
              <a:t>Router</a:t>
            </a:r>
            <a:endParaRPr lang="zh-TW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文字方塊 40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8028384" y="4365104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Times New Roman" pitchFamily="18" charset="0"/>
                <a:cs typeface="Times New Roman" pitchFamily="18" charset="0"/>
              </a:rPr>
              <a:t>Server</a:t>
            </a:r>
            <a:endParaRPr lang="zh-TW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6372200" y="5373216"/>
            <a:ext cx="1800200" cy="1008112"/>
            <a:chOff x="6156176" y="5373216"/>
            <a:chExt cx="1800200" cy="1008112"/>
          </a:xfrm>
        </p:grpSpPr>
        <p:cxnSp>
          <p:nvCxnSpPr>
            <p:cNvPr id="43" name="直線接點 42"/>
            <p:cNvCxnSpPr/>
            <p:nvPr/>
          </p:nvCxnSpPr>
          <p:spPr>
            <a:xfrm>
              <a:off x="6156176" y="6381328"/>
              <a:ext cx="18002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接點 47"/>
            <p:cNvCxnSpPr/>
            <p:nvPr/>
          </p:nvCxnSpPr>
          <p:spPr>
            <a:xfrm>
              <a:off x="7956376" y="5373216"/>
              <a:ext cx="0" cy="100811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直線接點 56"/>
          <p:cNvCxnSpPr/>
          <p:nvPr/>
        </p:nvCxnSpPr>
        <p:spPr>
          <a:xfrm>
            <a:off x="7956376" y="4705399"/>
            <a:ext cx="241534" cy="5958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圖片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925" y="4258669"/>
            <a:ext cx="431467" cy="610491"/>
          </a:xfrm>
          <a:prstGeom prst="rect">
            <a:avLst/>
          </a:prstGeom>
        </p:spPr>
      </p:pic>
      <p:cxnSp>
        <p:nvCxnSpPr>
          <p:cNvPr id="62" name="直線接點 61"/>
          <p:cNvCxnSpPr/>
          <p:nvPr/>
        </p:nvCxnSpPr>
        <p:spPr>
          <a:xfrm>
            <a:off x="7884368" y="4705399"/>
            <a:ext cx="288032" cy="667817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3E6FDB69-88B8-4F34-8A5D-54E85203F65A}"/>
              </a:ext>
            </a:extLst>
          </p:cNvPr>
          <p:cNvSpPr/>
          <p:nvPr/>
        </p:nvSpPr>
        <p:spPr>
          <a:xfrm>
            <a:off x="1862138" y="1560152"/>
            <a:ext cx="981670" cy="3903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583" y="529788"/>
            <a:ext cx="4905253" cy="1463804"/>
          </a:xfrm>
          <a:prstGeom prst="rect">
            <a:avLst/>
          </a:prstGeom>
        </p:spPr>
      </p:pic>
      <p:sp>
        <p:nvSpPr>
          <p:cNvPr id="263" name="文字方塊 262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1503045" y="498137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Times New Roman" pitchFamily="18" charset="0"/>
                <a:cs typeface="Times New Roman" pitchFamily="18" charset="0"/>
              </a:rPr>
              <a:t>Client</a:t>
            </a:r>
            <a:endParaRPr lang="zh-TW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85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3564946" y="404664"/>
            <a:ext cx="2087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TCP Buffer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物件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2094443"/>
              </p:ext>
            </p:extLst>
          </p:nvPr>
        </p:nvGraphicFramePr>
        <p:xfrm>
          <a:off x="899592" y="3065904"/>
          <a:ext cx="360040" cy="363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" name="方程式" r:id="rId3" imgW="164880" imgH="215640" progId="Equation.3">
                  <p:embed/>
                </p:oleObj>
              </mc:Choice>
              <mc:Fallback>
                <p:oleObj name="方程式" r:id="rId3" imgW="1648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592" y="3065904"/>
                        <a:ext cx="360040" cy="363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974309"/>
              </p:ext>
            </p:extLst>
          </p:nvPr>
        </p:nvGraphicFramePr>
        <p:xfrm>
          <a:off x="871879" y="3429000"/>
          <a:ext cx="41275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" name="方程式" r:id="rId5" imgW="190440" imgH="215640" progId="Equation.3">
                  <p:embed/>
                </p:oleObj>
              </mc:Choice>
              <mc:Fallback>
                <p:oleObj name="方程式" r:id="rId5" imgW="1904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1879" y="3429000"/>
                        <a:ext cx="412750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字方塊 33"/>
          <p:cNvSpPr txBox="1"/>
          <p:nvPr/>
        </p:nvSpPr>
        <p:spPr>
          <a:xfrm>
            <a:off x="1259632" y="3059668"/>
            <a:ext cx="5077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每秒多少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User Data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進入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 Queue (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單位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Mbps)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1259632" y="3435531"/>
            <a:ext cx="5094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每秒多少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 Segments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離開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單位：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Mbps)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5" name="直線單箭頭接點 84">
            <a:extLst>
              <a:ext uri="{FF2B5EF4-FFF2-40B4-BE49-F238E27FC236}">
                <a16:creationId xmlns="" xmlns:a16="http://schemas.microsoft.com/office/drawing/2014/main" id="{B3D3600E-8634-49D7-B5AE-C321597CF9C4}"/>
              </a:ext>
            </a:extLst>
          </p:cNvPr>
          <p:cNvCxnSpPr>
            <a:cxnSpLocks/>
          </p:cNvCxnSpPr>
          <p:nvPr/>
        </p:nvCxnSpPr>
        <p:spPr>
          <a:xfrm>
            <a:off x="2503878" y="2511146"/>
            <a:ext cx="1115815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直線接點 85">
            <a:extLst>
              <a:ext uri="{FF2B5EF4-FFF2-40B4-BE49-F238E27FC236}">
                <a16:creationId xmlns="" xmlns:a16="http://schemas.microsoft.com/office/drawing/2014/main" id="{326BA020-E336-446F-9CA3-E07ADD32690C}"/>
              </a:ext>
            </a:extLst>
          </p:cNvPr>
          <p:cNvCxnSpPr>
            <a:cxnSpLocks/>
          </p:cNvCxnSpPr>
          <p:nvPr/>
        </p:nvCxnSpPr>
        <p:spPr>
          <a:xfrm>
            <a:off x="4013354" y="1565897"/>
            <a:ext cx="0" cy="64597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線接點 86">
            <a:extLst>
              <a:ext uri="{FF2B5EF4-FFF2-40B4-BE49-F238E27FC236}">
                <a16:creationId xmlns="" xmlns:a16="http://schemas.microsoft.com/office/drawing/2014/main" id="{2C5B42C4-733C-4F26-8496-39B34ADFD1A0}"/>
              </a:ext>
            </a:extLst>
          </p:cNvPr>
          <p:cNvCxnSpPr/>
          <p:nvPr/>
        </p:nvCxnSpPr>
        <p:spPr>
          <a:xfrm>
            <a:off x="5491742" y="1167118"/>
            <a:ext cx="1" cy="103601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直線單箭頭接點 87">
            <a:extLst>
              <a:ext uri="{FF2B5EF4-FFF2-40B4-BE49-F238E27FC236}">
                <a16:creationId xmlns="" xmlns:a16="http://schemas.microsoft.com/office/drawing/2014/main" id="{DD32B8FD-0AAD-44E1-B943-A28D0564E85A}"/>
              </a:ext>
            </a:extLst>
          </p:cNvPr>
          <p:cNvCxnSpPr/>
          <p:nvPr/>
        </p:nvCxnSpPr>
        <p:spPr>
          <a:xfrm>
            <a:off x="4030772" y="1985866"/>
            <a:ext cx="1468419" cy="2974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文字方塊 88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4376699" y="1340768"/>
            <a:ext cx="771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600" dirty="0" smtClean="0">
                <a:latin typeface="Times New Roman" pitchFamily="18" charset="0"/>
                <a:cs typeface="Times New Roman" pitchFamily="18" charset="0"/>
              </a:rPr>
              <a:t>TCP</a:t>
            </a:r>
          </a:p>
          <a:p>
            <a:r>
              <a:rPr lang="en-US" altLang="zh-TW" sz="1600" dirty="0" smtClean="0">
                <a:latin typeface="Times New Roman" pitchFamily="18" charset="0"/>
                <a:cs typeface="Times New Roman" pitchFamily="18" charset="0"/>
              </a:rPr>
              <a:t>Queue </a:t>
            </a:r>
          </a:p>
        </p:txBody>
      </p:sp>
      <p:sp>
        <p:nvSpPr>
          <p:cNvPr id="90" name="橢圓 89"/>
          <p:cNvSpPr/>
          <p:nvPr/>
        </p:nvSpPr>
        <p:spPr>
          <a:xfrm>
            <a:off x="5502468" y="2161329"/>
            <a:ext cx="681113" cy="7416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1" name="文字方塊 90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5447104" y="2326518"/>
            <a:ext cx="78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2" name="直線接點 91">
            <a:extLst>
              <a:ext uri="{FF2B5EF4-FFF2-40B4-BE49-F238E27FC236}">
                <a16:creationId xmlns="" xmlns:a16="http://schemas.microsoft.com/office/drawing/2014/main" id="{326BA020-E336-446F-9CA3-E07ADD32690C}"/>
              </a:ext>
            </a:extLst>
          </p:cNvPr>
          <p:cNvCxnSpPr>
            <a:cxnSpLocks/>
          </p:cNvCxnSpPr>
          <p:nvPr/>
        </p:nvCxnSpPr>
        <p:spPr>
          <a:xfrm>
            <a:off x="3621532" y="1144538"/>
            <a:ext cx="0" cy="106733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線單箭頭接點 92">
            <a:extLst>
              <a:ext uri="{FF2B5EF4-FFF2-40B4-BE49-F238E27FC236}">
                <a16:creationId xmlns="" xmlns:a16="http://schemas.microsoft.com/office/drawing/2014/main" id="{DD32B8FD-0AAD-44E1-B943-A28D0564E85A}"/>
              </a:ext>
            </a:extLst>
          </p:cNvPr>
          <p:cNvCxnSpPr/>
          <p:nvPr/>
        </p:nvCxnSpPr>
        <p:spPr>
          <a:xfrm>
            <a:off x="3640582" y="1328579"/>
            <a:ext cx="1803454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線單箭頭接點 93">
            <a:extLst>
              <a:ext uri="{FF2B5EF4-FFF2-40B4-BE49-F238E27FC236}">
                <a16:creationId xmlns="" xmlns:a16="http://schemas.microsoft.com/office/drawing/2014/main" id="{B3D3600E-8634-49D7-B5AE-C321597CF9C4}"/>
              </a:ext>
            </a:extLst>
          </p:cNvPr>
          <p:cNvCxnSpPr>
            <a:cxnSpLocks/>
          </p:cNvCxnSpPr>
          <p:nvPr/>
        </p:nvCxnSpPr>
        <p:spPr>
          <a:xfrm>
            <a:off x="6183581" y="2532136"/>
            <a:ext cx="9756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文字方塊 94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644803" y="1304110"/>
            <a:ext cx="18389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User Data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6" name="物件 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422500"/>
              </p:ext>
            </p:extLst>
          </p:nvPr>
        </p:nvGraphicFramePr>
        <p:xfrm>
          <a:off x="2811687" y="2012094"/>
          <a:ext cx="360040" cy="363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" name="方程式" r:id="rId7" imgW="164880" imgH="215640" progId="Equation.3">
                  <p:embed/>
                </p:oleObj>
              </mc:Choice>
              <mc:Fallback>
                <p:oleObj name="方程式" r:id="rId7" imgW="1648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11687" y="2012094"/>
                        <a:ext cx="360040" cy="363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物件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2456838"/>
              </p:ext>
            </p:extLst>
          </p:nvPr>
        </p:nvGraphicFramePr>
        <p:xfrm>
          <a:off x="6464993" y="2006600"/>
          <a:ext cx="41275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" name="方程式" r:id="rId9" imgW="190440" imgH="215640" progId="Equation.3">
                  <p:embed/>
                </p:oleObj>
              </mc:Choice>
              <mc:Fallback>
                <p:oleObj name="方程式" r:id="rId9" imgW="1904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64993" y="2006600"/>
                        <a:ext cx="412750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" name="文字方塊 97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6178170" y="1289259"/>
            <a:ext cx="2620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TCP Segments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3619693" y="2183648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5" name="群組 104"/>
          <p:cNvGrpSpPr/>
          <p:nvPr/>
        </p:nvGrpSpPr>
        <p:grpSpPr>
          <a:xfrm>
            <a:off x="7230819" y="2230946"/>
            <a:ext cx="1066550" cy="645978"/>
            <a:chOff x="7230819" y="2230946"/>
            <a:chExt cx="1066550" cy="645978"/>
          </a:xfrm>
          <a:solidFill>
            <a:srgbClr val="92D050"/>
          </a:solidFill>
        </p:grpSpPr>
        <p:sp>
          <p:nvSpPr>
            <p:cNvPr id="106" name="矩形 105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7777279" y="2230947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7508125" y="2230947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7230819" y="2230946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8073328" y="2230947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17" name="文字方塊 116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205485" y="206084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文字方塊 117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8318379" y="206084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文字方塊 123"/>
          <p:cNvSpPr txBox="1"/>
          <p:nvPr/>
        </p:nvSpPr>
        <p:spPr>
          <a:xfrm>
            <a:off x="879514" y="3933056"/>
            <a:ext cx="70988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User Data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是由使用者產生，像是多媒體資料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(Text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Audio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Video)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當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User Data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進入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Queue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時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會依序對每個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 Queue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裡的</a:t>
            </a:r>
            <a:endParaRPr lang="en-US" altLang="zh-TW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User Data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加上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Header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後變成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Segments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文字方塊 124"/>
          <p:cNvSpPr txBox="1"/>
          <p:nvPr/>
        </p:nvSpPr>
        <p:spPr>
          <a:xfrm>
            <a:off x="891865" y="5013176"/>
            <a:ext cx="7983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在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層，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會根據網卡的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MTU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來對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User Data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做切割，再將切割後的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每個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User Data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加上各別的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 Header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，然後會產生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Segments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並傳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到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層。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3825609" y="2187446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6" name="矩形 115">
            <a:extLst>
              <a:ext uri="{FF2B5EF4-FFF2-40B4-BE49-F238E27FC236}">
                <a16:creationId xmlns="" xmlns:a16="http://schemas.microsoft.com/office/drawing/2014/main" id="{3E6FDB69-88B8-4F34-8A5D-54E85203F65A}"/>
              </a:ext>
            </a:extLst>
          </p:cNvPr>
          <p:cNvSpPr/>
          <p:nvPr/>
        </p:nvSpPr>
        <p:spPr>
          <a:xfrm>
            <a:off x="4012676" y="2185110"/>
            <a:ext cx="1469764" cy="6459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3E6FDB69-88B8-4F34-8A5D-54E85203F65A}"/>
              </a:ext>
            </a:extLst>
          </p:cNvPr>
          <p:cNvSpPr/>
          <p:nvPr/>
        </p:nvSpPr>
        <p:spPr>
          <a:xfrm>
            <a:off x="827584" y="2161329"/>
            <a:ext cx="1469764" cy="6459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61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DF36EA2-5D82-4A13-9AF2-DEDDF48DA38D}"/>
              </a:ext>
            </a:extLst>
          </p:cNvPr>
          <p:cNvSpPr/>
          <p:nvPr/>
        </p:nvSpPr>
        <p:spPr>
          <a:xfrm>
            <a:off x="3619693" y="2188158"/>
            <a:ext cx="1869238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" name="直線單箭頭接點 4">
            <a:extLst>
              <a:ext uri="{FF2B5EF4-FFF2-40B4-BE49-F238E27FC236}">
                <a16:creationId xmlns="" xmlns:a16="http://schemas.microsoft.com/office/drawing/2014/main" id="{B3D3600E-8634-49D7-B5AE-C321597CF9C4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503878" y="2511146"/>
            <a:ext cx="1115815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線接點 5">
            <a:extLst>
              <a:ext uri="{FF2B5EF4-FFF2-40B4-BE49-F238E27FC236}">
                <a16:creationId xmlns="" xmlns:a16="http://schemas.microsoft.com/office/drawing/2014/main" id="{326BA020-E336-446F-9CA3-E07ADD32690C}"/>
              </a:ext>
            </a:extLst>
          </p:cNvPr>
          <p:cNvCxnSpPr>
            <a:cxnSpLocks/>
          </p:cNvCxnSpPr>
          <p:nvPr/>
        </p:nvCxnSpPr>
        <p:spPr>
          <a:xfrm>
            <a:off x="4860390" y="1565897"/>
            <a:ext cx="0" cy="64597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接點 6">
            <a:extLst>
              <a:ext uri="{FF2B5EF4-FFF2-40B4-BE49-F238E27FC236}">
                <a16:creationId xmlns="" xmlns:a16="http://schemas.microsoft.com/office/drawing/2014/main" id="{2C5B42C4-733C-4F26-8496-39B34ADFD1A0}"/>
              </a:ext>
            </a:extLst>
          </p:cNvPr>
          <p:cNvCxnSpPr/>
          <p:nvPr/>
        </p:nvCxnSpPr>
        <p:spPr>
          <a:xfrm>
            <a:off x="5491742" y="1167118"/>
            <a:ext cx="1" cy="103601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橢圓 17"/>
          <p:cNvSpPr/>
          <p:nvPr/>
        </p:nvSpPr>
        <p:spPr>
          <a:xfrm>
            <a:off x="5502468" y="2161329"/>
            <a:ext cx="681113" cy="7416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5447104" y="2326518"/>
            <a:ext cx="78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直線接點 19">
            <a:extLst>
              <a:ext uri="{FF2B5EF4-FFF2-40B4-BE49-F238E27FC236}">
                <a16:creationId xmlns="" xmlns:a16="http://schemas.microsoft.com/office/drawing/2014/main" id="{326BA020-E336-446F-9CA3-E07ADD32690C}"/>
              </a:ext>
            </a:extLst>
          </p:cNvPr>
          <p:cNvCxnSpPr>
            <a:cxnSpLocks/>
          </p:cNvCxnSpPr>
          <p:nvPr/>
        </p:nvCxnSpPr>
        <p:spPr>
          <a:xfrm>
            <a:off x="3621532" y="1144538"/>
            <a:ext cx="0" cy="106733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="" xmlns:a16="http://schemas.microsoft.com/office/drawing/2014/main" id="{DD32B8FD-0AAD-44E1-B943-A28D0564E85A}"/>
              </a:ext>
            </a:extLst>
          </p:cNvPr>
          <p:cNvCxnSpPr/>
          <p:nvPr/>
        </p:nvCxnSpPr>
        <p:spPr>
          <a:xfrm>
            <a:off x="3640582" y="1328579"/>
            <a:ext cx="1803454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3779912" y="404664"/>
            <a:ext cx="1699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IP Buffer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直線單箭頭接點 24">
            <a:extLst>
              <a:ext uri="{FF2B5EF4-FFF2-40B4-BE49-F238E27FC236}">
                <a16:creationId xmlns="" xmlns:a16="http://schemas.microsoft.com/office/drawing/2014/main" id="{B3D3600E-8634-49D7-B5AE-C321597CF9C4}"/>
              </a:ext>
            </a:extLst>
          </p:cNvPr>
          <p:cNvCxnSpPr>
            <a:cxnSpLocks/>
          </p:cNvCxnSpPr>
          <p:nvPr/>
        </p:nvCxnSpPr>
        <p:spPr>
          <a:xfrm>
            <a:off x="6183581" y="2532136"/>
            <a:ext cx="9756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文字方塊 28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311703" y="1304110"/>
            <a:ext cx="2620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TCP Segments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物件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318419"/>
              </p:ext>
            </p:extLst>
          </p:nvPr>
        </p:nvGraphicFramePr>
        <p:xfrm>
          <a:off x="2784475" y="2011363"/>
          <a:ext cx="4159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8" name="方程式" r:id="rId3" imgW="190440" imgH="215640" progId="Equation.3">
                  <p:embed/>
                </p:oleObj>
              </mc:Choice>
              <mc:Fallback>
                <p:oleObj name="方程式" r:id="rId3" imgW="1904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84475" y="2011363"/>
                        <a:ext cx="415925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118040"/>
              </p:ext>
            </p:extLst>
          </p:nvPr>
        </p:nvGraphicFramePr>
        <p:xfrm>
          <a:off x="6450013" y="2006600"/>
          <a:ext cx="4413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9" name="方程式" r:id="rId5" imgW="203040" imgH="215640" progId="Equation.3">
                  <p:embed/>
                </p:oleObj>
              </mc:Choice>
              <mc:Fallback>
                <p:oleObj name="方程式" r:id="rId5" imgW="2030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50013" y="2006600"/>
                        <a:ext cx="441325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物件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0940"/>
              </p:ext>
            </p:extLst>
          </p:nvPr>
        </p:nvGraphicFramePr>
        <p:xfrm>
          <a:off x="873125" y="3065463"/>
          <a:ext cx="4143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" name="方程式" r:id="rId7" imgW="190440" imgH="215640" progId="Equation.3">
                  <p:embed/>
                </p:oleObj>
              </mc:Choice>
              <mc:Fallback>
                <p:oleObj name="方程式" r:id="rId7" imgW="1904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3125" y="3065463"/>
                        <a:ext cx="414338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6098392"/>
              </p:ext>
            </p:extLst>
          </p:nvPr>
        </p:nvGraphicFramePr>
        <p:xfrm>
          <a:off x="858838" y="3429000"/>
          <a:ext cx="4397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" name="方程式" r:id="rId9" imgW="203040" imgH="215640" progId="Equation.3">
                  <p:embed/>
                </p:oleObj>
              </mc:Choice>
              <mc:Fallback>
                <p:oleObj name="方程式" r:id="rId9" imgW="2030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58838" y="3429000"/>
                        <a:ext cx="439737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字方塊 33"/>
          <p:cNvSpPr txBox="1"/>
          <p:nvPr/>
        </p:nvSpPr>
        <p:spPr>
          <a:xfrm>
            <a:off x="1259632" y="3059668"/>
            <a:ext cx="525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每秒多少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 Segment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進入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Queue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單位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Mbps)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1259632" y="3435531"/>
            <a:ext cx="4683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每秒多少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Packets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離開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單位：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Mbps)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6948264" y="1289259"/>
            <a:ext cx="1891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IP Packets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4646296" y="2183648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3E6FDB69-88B8-4F34-8A5D-54E85203F65A}"/>
              </a:ext>
            </a:extLst>
          </p:cNvPr>
          <p:cNvSpPr/>
          <p:nvPr/>
        </p:nvSpPr>
        <p:spPr>
          <a:xfrm>
            <a:off x="4441298" y="2193642"/>
            <a:ext cx="204459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4236135" y="2193642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4035348" y="2193641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3826809" y="2189134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3619693" y="2183648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6" name="群組 25"/>
          <p:cNvGrpSpPr/>
          <p:nvPr/>
        </p:nvGrpSpPr>
        <p:grpSpPr>
          <a:xfrm>
            <a:off x="7230819" y="2230946"/>
            <a:ext cx="1066550" cy="645978"/>
            <a:chOff x="7230819" y="2230946"/>
            <a:chExt cx="1066550" cy="645978"/>
          </a:xfrm>
          <a:solidFill>
            <a:srgbClr val="00B0F0"/>
          </a:solidFill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7777279" y="2230947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7508125" y="2230947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7230819" y="2230946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8073328" y="2230947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725972" y="2205465"/>
            <a:ext cx="1666741" cy="647097"/>
            <a:chOff x="725972" y="2205465"/>
            <a:chExt cx="1666741" cy="647097"/>
          </a:xfrm>
          <a:solidFill>
            <a:srgbClr val="92D050"/>
          </a:solidFill>
        </p:grpSpPr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1565544" y="2206148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1296390" y="2206148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1019084" y="2206147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1861593" y="2206148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2168672" y="2205465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725972" y="2206585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58" name="文字方塊 57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205485" y="206084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8318379" y="206084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4854634" y="2187909"/>
            <a:ext cx="622044" cy="651710"/>
            <a:chOff x="4854634" y="2187909"/>
            <a:chExt cx="622044" cy="651710"/>
          </a:xfrm>
          <a:solidFill>
            <a:srgbClr val="92D050"/>
          </a:solidFill>
        </p:grpSpPr>
        <p:sp>
          <p:nvSpPr>
            <p:cNvPr id="62" name="矩形 61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4854634" y="2193642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5059797" y="2187909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5271515" y="2189322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65" name="直線單箭頭接點 64">
            <a:extLst>
              <a:ext uri="{FF2B5EF4-FFF2-40B4-BE49-F238E27FC236}">
                <a16:creationId xmlns="" xmlns:a16="http://schemas.microsoft.com/office/drawing/2014/main" id="{DD32B8FD-0AAD-44E1-B943-A28D0564E85A}"/>
              </a:ext>
            </a:extLst>
          </p:cNvPr>
          <p:cNvCxnSpPr/>
          <p:nvPr/>
        </p:nvCxnSpPr>
        <p:spPr>
          <a:xfrm>
            <a:off x="4860390" y="1985866"/>
            <a:ext cx="638801" cy="2974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文字方塊 65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4788460" y="1340768"/>
            <a:ext cx="771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600" dirty="0" smtClean="0">
                <a:latin typeface="Times New Roman" pitchFamily="18" charset="0"/>
                <a:cs typeface="Times New Roman" pitchFamily="18" charset="0"/>
              </a:rPr>
              <a:t>IP</a:t>
            </a:r>
          </a:p>
          <a:p>
            <a:r>
              <a:rPr lang="en-US" altLang="zh-TW" sz="1600" dirty="0" smtClean="0">
                <a:latin typeface="Times New Roman" pitchFamily="18" charset="0"/>
                <a:cs typeface="Times New Roman" pitchFamily="18" charset="0"/>
              </a:rPr>
              <a:t>Queue </a:t>
            </a:r>
          </a:p>
        </p:txBody>
      </p:sp>
      <p:sp>
        <p:nvSpPr>
          <p:cNvPr id="67" name="文字方塊 66"/>
          <p:cNvSpPr txBox="1"/>
          <p:nvPr/>
        </p:nvSpPr>
        <p:spPr>
          <a:xfrm>
            <a:off x="796078" y="3933056"/>
            <a:ext cx="6872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當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 Segments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進入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Queue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時，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會依序對每個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IP Queue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裡的</a:t>
            </a:r>
            <a:endParaRPr lang="en-US" altLang="zh-TW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TCP Segments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加上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Header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後變成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Packets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782568" y="4653136"/>
            <a:ext cx="8488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在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層，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先透過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DNS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找到目的端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住址，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接著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在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End to End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路徑的中間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節點中找到最小的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MTU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，然後根據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這個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MTU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來對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Segments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做切割，再將切割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後的每個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Segment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加上各別的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 Header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，然後會產生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Packets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並傳到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層。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68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0.03841 -0.06482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01758 7.40741E-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41 -0.06482 L 0.18047 0.00023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1" grpId="0" animBg="1"/>
      <p:bldP spid="41" grpId="1" animBg="1"/>
      <p:bldP spid="42" grpId="0" animBg="1"/>
      <p:bldP spid="43" grpId="0" animBg="1"/>
      <p:bldP spid="44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3437348" y="404664"/>
            <a:ext cx="2286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MAC Buffer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物件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402830"/>
              </p:ext>
            </p:extLst>
          </p:nvPr>
        </p:nvGraphicFramePr>
        <p:xfrm>
          <a:off x="873125" y="3055938"/>
          <a:ext cx="41433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方程式" r:id="rId3" imgW="190440" imgH="228600" progId="Equation.3">
                  <p:embed/>
                </p:oleObj>
              </mc:Choice>
              <mc:Fallback>
                <p:oleObj name="方程式" r:id="rId3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3125" y="3055938"/>
                        <a:ext cx="414338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866664"/>
              </p:ext>
            </p:extLst>
          </p:nvPr>
        </p:nvGraphicFramePr>
        <p:xfrm>
          <a:off x="858838" y="3417888"/>
          <a:ext cx="439737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3" name="方程式" r:id="rId5" imgW="203040" imgH="228600" progId="Equation.3">
                  <p:embed/>
                </p:oleObj>
              </mc:Choice>
              <mc:Fallback>
                <p:oleObj name="方程式" r:id="rId5" imgW="2030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8838" y="3417888"/>
                        <a:ext cx="439737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字方塊 33"/>
          <p:cNvSpPr txBox="1"/>
          <p:nvPr/>
        </p:nvSpPr>
        <p:spPr>
          <a:xfrm>
            <a:off x="1259632" y="3059668"/>
            <a:ext cx="529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每秒多少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IP Packet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進入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Queue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單位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Mbps)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1259632" y="3435531"/>
            <a:ext cx="4987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每秒多少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Frames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離開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單位：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Mbps)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2DF36EA2-5D82-4A13-9AF2-DEDDF48DA38D}"/>
              </a:ext>
            </a:extLst>
          </p:cNvPr>
          <p:cNvSpPr/>
          <p:nvPr/>
        </p:nvSpPr>
        <p:spPr>
          <a:xfrm>
            <a:off x="3619693" y="2188158"/>
            <a:ext cx="1869238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6" name="直線單箭頭接點 45">
            <a:extLst>
              <a:ext uri="{FF2B5EF4-FFF2-40B4-BE49-F238E27FC236}">
                <a16:creationId xmlns="" xmlns:a16="http://schemas.microsoft.com/office/drawing/2014/main" id="{B3D3600E-8634-49D7-B5AE-C321597CF9C4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2503878" y="2511146"/>
            <a:ext cx="1115815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線接點 46">
            <a:extLst>
              <a:ext uri="{FF2B5EF4-FFF2-40B4-BE49-F238E27FC236}">
                <a16:creationId xmlns="" xmlns:a16="http://schemas.microsoft.com/office/drawing/2014/main" id="{326BA020-E336-446F-9CA3-E07ADD32690C}"/>
              </a:ext>
            </a:extLst>
          </p:cNvPr>
          <p:cNvCxnSpPr>
            <a:cxnSpLocks/>
          </p:cNvCxnSpPr>
          <p:nvPr/>
        </p:nvCxnSpPr>
        <p:spPr>
          <a:xfrm>
            <a:off x="4860390" y="1565897"/>
            <a:ext cx="0" cy="64597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直線接點 47">
            <a:extLst>
              <a:ext uri="{FF2B5EF4-FFF2-40B4-BE49-F238E27FC236}">
                <a16:creationId xmlns="" xmlns:a16="http://schemas.microsoft.com/office/drawing/2014/main" id="{2C5B42C4-733C-4F26-8496-39B34ADFD1A0}"/>
              </a:ext>
            </a:extLst>
          </p:cNvPr>
          <p:cNvCxnSpPr/>
          <p:nvPr/>
        </p:nvCxnSpPr>
        <p:spPr>
          <a:xfrm>
            <a:off x="5491742" y="1167118"/>
            <a:ext cx="1" cy="103601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橢圓 50"/>
          <p:cNvSpPr/>
          <p:nvPr/>
        </p:nvSpPr>
        <p:spPr>
          <a:xfrm>
            <a:off x="5502468" y="2161329"/>
            <a:ext cx="681113" cy="7416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文字方塊 51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5447104" y="2326518"/>
            <a:ext cx="78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3" name="直線接點 52">
            <a:extLst>
              <a:ext uri="{FF2B5EF4-FFF2-40B4-BE49-F238E27FC236}">
                <a16:creationId xmlns="" xmlns:a16="http://schemas.microsoft.com/office/drawing/2014/main" id="{326BA020-E336-446F-9CA3-E07ADD32690C}"/>
              </a:ext>
            </a:extLst>
          </p:cNvPr>
          <p:cNvCxnSpPr>
            <a:cxnSpLocks/>
          </p:cNvCxnSpPr>
          <p:nvPr/>
        </p:nvCxnSpPr>
        <p:spPr>
          <a:xfrm>
            <a:off x="3621532" y="1144538"/>
            <a:ext cx="0" cy="106733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線單箭頭接點 53">
            <a:extLst>
              <a:ext uri="{FF2B5EF4-FFF2-40B4-BE49-F238E27FC236}">
                <a16:creationId xmlns="" xmlns:a16="http://schemas.microsoft.com/office/drawing/2014/main" id="{DD32B8FD-0AAD-44E1-B943-A28D0564E85A}"/>
              </a:ext>
            </a:extLst>
          </p:cNvPr>
          <p:cNvCxnSpPr/>
          <p:nvPr/>
        </p:nvCxnSpPr>
        <p:spPr>
          <a:xfrm>
            <a:off x="3640582" y="1328579"/>
            <a:ext cx="1803454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="" xmlns:a16="http://schemas.microsoft.com/office/drawing/2014/main" id="{B3D3600E-8634-49D7-B5AE-C321597CF9C4}"/>
              </a:ext>
            </a:extLst>
          </p:cNvPr>
          <p:cNvCxnSpPr>
            <a:cxnSpLocks/>
          </p:cNvCxnSpPr>
          <p:nvPr/>
        </p:nvCxnSpPr>
        <p:spPr>
          <a:xfrm>
            <a:off x="6183581" y="2532136"/>
            <a:ext cx="9756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文字方塊 55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664746" y="1304110"/>
            <a:ext cx="1891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IP Packets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7" name="物件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2398464"/>
              </p:ext>
            </p:extLst>
          </p:nvPr>
        </p:nvGraphicFramePr>
        <p:xfrm>
          <a:off x="2784475" y="2001838"/>
          <a:ext cx="4159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方程式" r:id="rId7" imgW="190440" imgH="228600" progId="Equation.3">
                  <p:embed/>
                </p:oleObj>
              </mc:Choice>
              <mc:Fallback>
                <p:oleObj name="方程式" r:id="rId7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84475" y="2001838"/>
                        <a:ext cx="41592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物件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0371620"/>
              </p:ext>
            </p:extLst>
          </p:nvPr>
        </p:nvGraphicFramePr>
        <p:xfrm>
          <a:off x="6450013" y="1995488"/>
          <a:ext cx="4413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方程式" r:id="rId9" imgW="203040" imgH="228600" progId="Equation.3">
                  <p:embed/>
                </p:oleObj>
              </mc:Choice>
              <mc:Fallback>
                <p:oleObj name="方程式" r:id="rId9" imgW="2030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50013" y="1995488"/>
                        <a:ext cx="441325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文字方塊 58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6588224" y="1289259"/>
            <a:ext cx="2432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MAC Frames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4646296" y="2183648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矩形 60">
            <a:extLst>
              <a:ext uri="{FF2B5EF4-FFF2-40B4-BE49-F238E27FC236}">
                <a16:creationId xmlns="" xmlns:a16="http://schemas.microsoft.com/office/drawing/2014/main" id="{3E6FDB69-88B8-4F34-8A5D-54E85203F65A}"/>
              </a:ext>
            </a:extLst>
          </p:cNvPr>
          <p:cNvSpPr/>
          <p:nvPr/>
        </p:nvSpPr>
        <p:spPr>
          <a:xfrm>
            <a:off x="4441298" y="2193642"/>
            <a:ext cx="204459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矩形 61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4236135" y="2193642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4035348" y="2193641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矩形 63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3826809" y="2189134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矩形 64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3619693" y="2183648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6" name="群組 65"/>
          <p:cNvGrpSpPr/>
          <p:nvPr/>
        </p:nvGrpSpPr>
        <p:grpSpPr>
          <a:xfrm>
            <a:off x="7230819" y="2230946"/>
            <a:ext cx="1066550" cy="645978"/>
            <a:chOff x="7230819" y="2230946"/>
            <a:chExt cx="1066550" cy="645978"/>
          </a:xfrm>
          <a:solidFill>
            <a:schemeClr val="accent6">
              <a:lumMod val="75000"/>
            </a:schemeClr>
          </a:solidFill>
        </p:grpSpPr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7777279" y="2230947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7508125" y="2230947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9" name="矩形 68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7230819" y="2230946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8073328" y="2230947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1" name="群組 70"/>
          <p:cNvGrpSpPr/>
          <p:nvPr/>
        </p:nvGrpSpPr>
        <p:grpSpPr>
          <a:xfrm>
            <a:off x="732173" y="2199251"/>
            <a:ext cx="1666741" cy="647097"/>
            <a:chOff x="725972" y="2205465"/>
            <a:chExt cx="1666741" cy="647097"/>
          </a:xfrm>
          <a:solidFill>
            <a:srgbClr val="00B0F0"/>
          </a:solidFill>
        </p:grpSpPr>
        <p:sp>
          <p:nvSpPr>
            <p:cNvPr id="72" name="矩形 71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1565544" y="2206148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1296390" y="2206148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矩形 73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1019084" y="2206147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5" name="矩形 74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1861593" y="2206148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矩形 75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2168672" y="2205465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725972" y="2206585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78" name="文字方塊 77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205485" y="206084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文字方塊 78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8318379" y="206084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0" name="群組 79"/>
          <p:cNvGrpSpPr/>
          <p:nvPr/>
        </p:nvGrpSpPr>
        <p:grpSpPr>
          <a:xfrm>
            <a:off x="4854634" y="2187909"/>
            <a:ext cx="622044" cy="651710"/>
            <a:chOff x="4854634" y="2187909"/>
            <a:chExt cx="622044" cy="651710"/>
          </a:xfrm>
          <a:solidFill>
            <a:srgbClr val="00B0F0"/>
          </a:solidFill>
        </p:grpSpPr>
        <p:sp>
          <p:nvSpPr>
            <p:cNvPr id="81" name="矩形 80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4854634" y="2193642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2" name="矩形 81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5059797" y="2187909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5271515" y="2189322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84" name="直線單箭頭接點 83">
            <a:extLst>
              <a:ext uri="{FF2B5EF4-FFF2-40B4-BE49-F238E27FC236}">
                <a16:creationId xmlns="" xmlns:a16="http://schemas.microsoft.com/office/drawing/2014/main" id="{DD32B8FD-0AAD-44E1-B943-A28D0564E85A}"/>
              </a:ext>
            </a:extLst>
          </p:cNvPr>
          <p:cNvCxnSpPr/>
          <p:nvPr/>
        </p:nvCxnSpPr>
        <p:spPr>
          <a:xfrm>
            <a:off x="4860390" y="1985866"/>
            <a:ext cx="638801" cy="2974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文字方塊 84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4788460" y="1340768"/>
            <a:ext cx="771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600" dirty="0" smtClean="0">
                <a:latin typeface="Times New Roman" pitchFamily="18" charset="0"/>
                <a:cs typeface="Times New Roman" pitchFamily="18" charset="0"/>
              </a:rPr>
              <a:t>MAC</a:t>
            </a:r>
          </a:p>
          <a:p>
            <a:r>
              <a:rPr lang="en-US" altLang="zh-TW" sz="1600" dirty="0" smtClean="0">
                <a:latin typeface="Times New Roman" pitchFamily="18" charset="0"/>
                <a:cs typeface="Times New Roman" pitchFamily="18" charset="0"/>
              </a:rPr>
              <a:t>Queue </a:t>
            </a:r>
          </a:p>
        </p:txBody>
      </p:sp>
      <p:sp>
        <p:nvSpPr>
          <p:cNvPr id="86" name="文字方塊 85"/>
          <p:cNvSpPr txBox="1"/>
          <p:nvPr/>
        </p:nvSpPr>
        <p:spPr>
          <a:xfrm>
            <a:off x="836093" y="3933056"/>
            <a:ext cx="7120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當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IP Packets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進入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Queue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時，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會依序對每個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 Queue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裡的</a:t>
            </a:r>
            <a:endParaRPr lang="en-US" altLang="zh-TW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IP Packets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加上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Header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後變成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 Frames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文字方塊 86"/>
          <p:cNvSpPr txBox="1"/>
          <p:nvPr/>
        </p:nvSpPr>
        <p:spPr>
          <a:xfrm>
            <a:off x="827584" y="4653136"/>
            <a:ext cx="80329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在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層，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會查詢經過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 Learning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所得到的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Table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，然後找到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目的端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Switch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的住址，另外，在網卡的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裡會有自己的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住址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來源端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會將這些住址依序填入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 Header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，然後對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每個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Packet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加上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各別的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Header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後會產生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Frames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，接著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會對每個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Frame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各別做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CRC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(Cyclic Redundancy Check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並加到各別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Frame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的後面，最後，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</a:p>
          <a:p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會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將這些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 Frames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傳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到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PHY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層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68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0.03841 -0.06482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01758 7.40741E-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41 -0.06482 L 0.18047 0.00023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1" grpId="1" animBg="1"/>
      <p:bldP spid="62" grpId="0" animBg="1"/>
      <p:bldP spid="63" grpId="0" animBg="1"/>
      <p:bldP spid="64" grpId="0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3491880" y="404664"/>
            <a:ext cx="2156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PHY Buffer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物件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611465"/>
              </p:ext>
            </p:extLst>
          </p:nvPr>
        </p:nvGraphicFramePr>
        <p:xfrm>
          <a:off x="873125" y="3065463"/>
          <a:ext cx="4143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6" name="方程式" r:id="rId3" imgW="190440" imgH="215640" progId="Equation.3">
                  <p:embed/>
                </p:oleObj>
              </mc:Choice>
              <mc:Fallback>
                <p:oleObj name="方程式" r:id="rId3" imgW="1904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3125" y="3065463"/>
                        <a:ext cx="414338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771731"/>
              </p:ext>
            </p:extLst>
          </p:nvPr>
        </p:nvGraphicFramePr>
        <p:xfrm>
          <a:off x="858838" y="3429000"/>
          <a:ext cx="4397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7" name="方程式" r:id="rId5" imgW="203040" imgH="215640" progId="Equation.3">
                  <p:embed/>
                </p:oleObj>
              </mc:Choice>
              <mc:Fallback>
                <p:oleObj name="方程式" r:id="rId5" imgW="2030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8838" y="3429000"/>
                        <a:ext cx="439737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字方塊 33"/>
          <p:cNvSpPr txBox="1"/>
          <p:nvPr/>
        </p:nvSpPr>
        <p:spPr>
          <a:xfrm>
            <a:off x="1259632" y="3059668"/>
            <a:ext cx="553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每秒多少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Frame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進入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PHY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Queue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單位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Mbps)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1259632" y="3435531"/>
            <a:ext cx="4095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每秒多少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Bits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離開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單位：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Mbps)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2DF36EA2-5D82-4A13-9AF2-DEDDF48DA38D}"/>
              </a:ext>
            </a:extLst>
          </p:cNvPr>
          <p:cNvSpPr/>
          <p:nvPr/>
        </p:nvSpPr>
        <p:spPr>
          <a:xfrm>
            <a:off x="3619693" y="2188158"/>
            <a:ext cx="1869238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7" name="直線單箭頭接點 46">
            <a:extLst>
              <a:ext uri="{FF2B5EF4-FFF2-40B4-BE49-F238E27FC236}">
                <a16:creationId xmlns="" xmlns:a16="http://schemas.microsoft.com/office/drawing/2014/main" id="{B3D3600E-8634-49D7-B5AE-C321597CF9C4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2503878" y="2511146"/>
            <a:ext cx="1115815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直線接點 47">
            <a:extLst>
              <a:ext uri="{FF2B5EF4-FFF2-40B4-BE49-F238E27FC236}">
                <a16:creationId xmlns="" xmlns:a16="http://schemas.microsoft.com/office/drawing/2014/main" id="{326BA020-E336-446F-9CA3-E07ADD32690C}"/>
              </a:ext>
            </a:extLst>
          </p:cNvPr>
          <p:cNvCxnSpPr>
            <a:cxnSpLocks/>
          </p:cNvCxnSpPr>
          <p:nvPr/>
        </p:nvCxnSpPr>
        <p:spPr>
          <a:xfrm>
            <a:off x="4860390" y="1565897"/>
            <a:ext cx="0" cy="64597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直線接點 48">
            <a:extLst>
              <a:ext uri="{FF2B5EF4-FFF2-40B4-BE49-F238E27FC236}">
                <a16:creationId xmlns="" xmlns:a16="http://schemas.microsoft.com/office/drawing/2014/main" id="{2C5B42C4-733C-4F26-8496-39B34ADFD1A0}"/>
              </a:ext>
            </a:extLst>
          </p:cNvPr>
          <p:cNvCxnSpPr/>
          <p:nvPr/>
        </p:nvCxnSpPr>
        <p:spPr>
          <a:xfrm>
            <a:off x="5491742" y="1167118"/>
            <a:ext cx="1" cy="103601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橢圓 51"/>
          <p:cNvSpPr/>
          <p:nvPr/>
        </p:nvSpPr>
        <p:spPr>
          <a:xfrm>
            <a:off x="5502468" y="2161329"/>
            <a:ext cx="681113" cy="7416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3" name="文字方塊 52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5447104" y="2326518"/>
            <a:ext cx="78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4" name="直線接點 53">
            <a:extLst>
              <a:ext uri="{FF2B5EF4-FFF2-40B4-BE49-F238E27FC236}">
                <a16:creationId xmlns="" xmlns:a16="http://schemas.microsoft.com/office/drawing/2014/main" id="{326BA020-E336-446F-9CA3-E07ADD32690C}"/>
              </a:ext>
            </a:extLst>
          </p:cNvPr>
          <p:cNvCxnSpPr>
            <a:cxnSpLocks/>
          </p:cNvCxnSpPr>
          <p:nvPr/>
        </p:nvCxnSpPr>
        <p:spPr>
          <a:xfrm>
            <a:off x="3621532" y="1144538"/>
            <a:ext cx="0" cy="106733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="" xmlns:a16="http://schemas.microsoft.com/office/drawing/2014/main" id="{DD32B8FD-0AAD-44E1-B943-A28D0564E85A}"/>
              </a:ext>
            </a:extLst>
          </p:cNvPr>
          <p:cNvCxnSpPr/>
          <p:nvPr/>
        </p:nvCxnSpPr>
        <p:spPr>
          <a:xfrm>
            <a:off x="3640582" y="1328579"/>
            <a:ext cx="1803454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線單箭頭接點 55">
            <a:extLst>
              <a:ext uri="{FF2B5EF4-FFF2-40B4-BE49-F238E27FC236}">
                <a16:creationId xmlns="" xmlns:a16="http://schemas.microsoft.com/office/drawing/2014/main" id="{B3D3600E-8634-49D7-B5AE-C321597CF9C4}"/>
              </a:ext>
            </a:extLst>
          </p:cNvPr>
          <p:cNvCxnSpPr>
            <a:cxnSpLocks/>
          </p:cNvCxnSpPr>
          <p:nvPr/>
        </p:nvCxnSpPr>
        <p:spPr>
          <a:xfrm>
            <a:off x="6183581" y="2532136"/>
            <a:ext cx="9756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文字方塊 56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311703" y="1304110"/>
            <a:ext cx="2460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latin typeface="Times New Roman" pitchFamily="18" charset="0"/>
                <a:cs typeface="Times New Roman" pitchFamily="18" charset="0"/>
              </a:rPr>
              <a:t>MAC Frames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8" name="物件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0459457"/>
              </p:ext>
            </p:extLst>
          </p:nvPr>
        </p:nvGraphicFramePr>
        <p:xfrm>
          <a:off x="2784475" y="2011363"/>
          <a:ext cx="4159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8" name="方程式" r:id="rId7" imgW="190440" imgH="215640" progId="Equation.3">
                  <p:embed/>
                </p:oleObj>
              </mc:Choice>
              <mc:Fallback>
                <p:oleObj name="方程式" r:id="rId7" imgW="1904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84475" y="2011363"/>
                        <a:ext cx="415925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物件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410203"/>
              </p:ext>
            </p:extLst>
          </p:nvPr>
        </p:nvGraphicFramePr>
        <p:xfrm>
          <a:off x="6450013" y="2006600"/>
          <a:ext cx="4413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9" name="方程式" r:id="rId9" imgW="203040" imgH="215640" progId="Equation.3">
                  <p:embed/>
                </p:oleObj>
              </mc:Choice>
              <mc:Fallback>
                <p:oleObj name="方程式" r:id="rId9" imgW="2030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50013" y="2006600"/>
                        <a:ext cx="441325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文字方塊 59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7397701" y="1289259"/>
            <a:ext cx="846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Bits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4646296" y="2183648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矩形 61">
            <a:extLst>
              <a:ext uri="{FF2B5EF4-FFF2-40B4-BE49-F238E27FC236}">
                <a16:creationId xmlns="" xmlns:a16="http://schemas.microsoft.com/office/drawing/2014/main" id="{3E6FDB69-88B8-4F34-8A5D-54E85203F65A}"/>
              </a:ext>
            </a:extLst>
          </p:cNvPr>
          <p:cNvSpPr/>
          <p:nvPr/>
        </p:nvSpPr>
        <p:spPr>
          <a:xfrm>
            <a:off x="4441298" y="2193642"/>
            <a:ext cx="204459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4236135" y="2193642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矩形 63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4035348" y="2193641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矩形 64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3826809" y="2189134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6" name="矩形 65">
            <a:extLst>
              <a:ext uri="{FF2B5EF4-FFF2-40B4-BE49-F238E27FC236}">
                <a16:creationId xmlns="" xmlns:a16="http://schemas.microsoft.com/office/drawing/2014/main" id="{BE9480A7-ECDE-434B-BBE5-FED3DEA0B797}"/>
              </a:ext>
            </a:extLst>
          </p:cNvPr>
          <p:cNvSpPr/>
          <p:nvPr/>
        </p:nvSpPr>
        <p:spPr>
          <a:xfrm>
            <a:off x="3619693" y="2183648"/>
            <a:ext cx="205163" cy="645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7" name="群組 66"/>
          <p:cNvGrpSpPr/>
          <p:nvPr/>
        </p:nvGrpSpPr>
        <p:grpSpPr>
          <a:xfrm>
            <a:off x="7230819" y="2230946"/>
            <a:ext cx="1066550" cy="645978"/>
            <a:chOff x="7230819" y="2230946"/>
            <a:chExt cx="1066550" cy="645978"/>
          </a:xfrm>
          <a:solidFill>
            <a:srgbClr val="FFFF00"/>
          </a:solidFill>
        </p:grpSpPr>
        <p:sp>
          <p:nvSpPr>
            <p:cNvPr id="68" name="矩形 67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7777279" y="2230947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9" name="矩形 68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7508125" y="2230947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7230819" y="2230946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8073328" y="2230947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2" name="群組 71"/>
          <p:cNvGrpSpPr/>
          <p:nvPr/>
        </p:nvGrpSpPr>
        <p:grpSpPr>
          <a:xfrm>
            <a:off x="725972" y="2205465"/>
            <a:ext cx="1666741" cy="647097"/>
            <a:chOff x="725972" y="2205465"/>
            <a:chExt cx="1666741" cy="647097"/>
          </a:xfrm>
          <a:solidFill>
            <a:schemeClr val="accent6">
              <a:lumMod val="75000"/>
            </a:schemeClr>
          </a:solidFill>
        </p:grpSpPr>
        <p:sp>
          <p:nvSpPr>
            <p:cNvPr id="73" name="矩形 72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1565544" y="2206148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矩形 73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1296390" y="2206148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5" name="矩形 74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1019084" y="2206147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矩形 75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1861593" y="2206148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2168672" y="2205465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>
              <a:extLst>
                <a:ext uri="{FF2B5EF4-FFF2-40B4-BE49-F238E27FC236}">
                  <a16:creationId xmlns="" xmlns:a16="http://schemas.microsoft.com/office/drawing/2014/main" id="{3E6FDB69-88B8-4F34-8A5D-54E85203F65A}"/>
                </a:ext>
              </a:extLst>
            </p:cNvPr>
            <p:cNvSpPr/>
            <p:nvPr/>
          </p:nvSpPr>
          <p:spPr>
            <a:xfrm>
              <a:off x="725972" y="2206585"/>
              <a:ext cx="224041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79" name="文字方塊 78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205485" y="206084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文字方塊 79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8318379" y="206084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zh-TW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1" name="群組 80"/>
          <p:cNvGrpSpPr/>
          <p:nvPr/>
        </p:nvGrpSpPr>
        <p:grpSpPr>
          <a:xfrm>
            <a:off x="4854634" y="2187909"/>
            <a:ext cx="622044" cy="651710"/>
            <a:chOff x="4854634" y="2187909"/>
            <a:chExt cx="622044" cy="651710"/>
          </a:xfrm>
          <a:solidFill>
            <a:schemeClr val="accent6">
              <a:lumMod val="75000"/>
            </a:schemeClr>
          </a:solidFill>
        </p:grpSpPr>
        <p:sp>
          <p:nvSpPr>
            <p:cNvPr id="82" name="矩形 81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4854634" y="2193642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5059797" y="2187909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="" xmlns:a16="http://schemas.microsoft.com/office/drawing/2014/main" id="{BE9480A7-ECDE-434B-BBE5-FED3DEA0B797}"/>
                </a:ext>
              </a:extLst>
            </p:cNvPr>
            <p:cNvSpPr/>
            <p:nvPr/>
          </p:nvSpPr>
          <p:spPr>
            <a:xfrm>
              <a:off x="5271515" y="2189322"/>
              <a:ext cx="205163" cy="64597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85" name="直線單箭頭接點 84">
            <a:extLst>
              <a:ext uri="{FF2B5EF4-FFF2-40B4-BE49-F238E27FC236}">
                <a16:creationId xmlns="" xmlns:a16="http://schemas.microsoft.com/office/drawing/2014/main" id="{DD32B8FD-0AAD-44E1-B943-A28D0564E85A}"/>
              </a:ext>
            </a:extLst>
          </p:cNvPr>
          <p:cNvCxnSpPr/>
          <p:nvPr/>
        </p:nvCxnSpPr>
        <p:spPr>
          <a:xfrm>
            <a:off x="4860390" y="1985866"/>
            <a:ext cx="638801" cy="2974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文字方塊 85">
            <a:extLst>
              <a:ext uri="{FF2B5EF4-FFF2-40B4-BE49-F238E27FC236}">
                <a16:creationId xmlns="" xmlns:a16="http://schemas.microsoft.com/office/drawing/2014/main" id="{B65BE3A5-549F-45ED-B2E0-4E5227BEE2E9}"/>
              </a:ext>
            </a:extLst>
          </p:cNvPr>
          <p:cNvSpPr txBox="1"/>
          <p:nvPr/>
        </p:nvSpPr>
        <p:spPr>
          <a:xfrm>
            <a:off x="4788460" y="1340768"/>
            <a:ext cx="771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600" dirty="0" smtClean="0">
                <a:latin typeface="Times New Roman" pitchFamily="18" charset="0"/>
                <a:cs typeface="Times New Roman" pitchFamily="18" charset="0"/>
              </a:rPr>
              <a:t>PHY</a:t>
            </a:r>
          </a:p>
          <a:p>
            <a:r>
              <a:rPr lang="en-US" altLang="zh-TW" sz="1600" dirty="0" smtClean="0">
                <a:latin typeface="Times New Roman" pitchFamily="18" charset="0"/>
                <a:cs typeface="Times New Roman" pitchFamily="18" charset="0"/>
              </a:rPr>
              <a:t>Queue </a:t>
            </a:r>
          </a:p>
        </p:txBody>
      </p:sp>
      <p:sp>
        <p:nvSpPr>
          <p:cNvPr id="87" name="文字方塊 86"/>
          <p:cNvSpPr txBox="1"/>
          <p:nvPr/>
        </p:nvSpPr>
        <p:spPr>
          <a:xfrm>
            <a:off x="806985" y="3933056"/>
            <a:ext cx="72934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當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MAC Frames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進入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PHY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Queue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時，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會依序對每個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PHY Queue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裡的</a:t>
            </a:r>
            <a:endParaRPr lang="en-US" altLang="zh-TW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MAC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Frames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加上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PHY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Header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後轉成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Bits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，最後，網卡將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Bits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轉成訊號後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傳送到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Switch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834059" y="4904000"/>
            <a:ext cx="74408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在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PHY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層，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會對每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個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MAC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Frames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加上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各別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的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PHY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Header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 ，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然後會</a:t>
            </a:r>
            <a:endParaRPr lang="en-US" altLang="zh-TW" dirty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產生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Bits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，這些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Bits(0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會先轉成訊號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(Digital/Analog)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，接著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會將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這些訊號從網卡傳送給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Switch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68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0.03841 -0.06482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01758 7.40741E-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41 -0.06482 L 0.18047 0.00023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1758 2.22222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2" grpId="1" animBg="1"/>
      <p:bldP spid="63" grpId="0" animBg="1"/>
      <p:bldP spid="64" grpId="0" animBg="1"/>
      <p:bldP spid="65" grpId="0" animBg="1"/>
      <p:bldP spid="66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573</Words>
  <Application>Microsoft Office PowerPoint</Application>
  <PresentationFormat>如螢幕大小 (4:3)</PresentationFormat>
  <Paragraphs>71</Paragraphs>
  <Slides>6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8" baseType="lpstr">
      <vt:lpstr>Office 佈景主題</vt:lpstr>
      <vt:lpstr>方程式</vt:lpstr>
      <vt:lpstr>TCP/IP網路層的Queue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封包的排程</dc:title>
  <dc:creator>yu</dc:creator>
  <cp:lastModifiedBy>yu</cp:lastModifiedBy>
  <cp:revision>46</cp:revision>
  <dcterms:modified xsi:type="dcterms:W3CDTF">2020-09-05T02:39:23Z</dcterms:modified>
</cp:coreProperties>
</file>